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PROD106\AppData\Roaming\Microsoft\Excel\Book1%20(version%201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IN" sz="1100" baseline="0" dirty="0" smtClean="0"/>
              <a:t>Breakdown </a:t>
            </a:r>
            <a:r>
              <a:rPr lang="en-IN" sz="1100" baseline="0" dirty="0"/>
              <a:t>time status</a:t>
            </a:r>
            <a:endParaRPr lang="en-IN" sz="1100" dirty="0"/>
          </a:p>
        </c:rich>
      </c:tx>
      <c:layout>
        <c:manualLayout>
          <c:xMode val="edge"/>
          <c:yMode val="edge"/>
          <c:x val="0.33399496287696506"/>
          <c:y val="8.128645425540873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665078131583136"/>
          <c:y val="0.18768697350937641"/>
          <c:w val="0.79592760774106563"/>
          <c:h val="0.567675802918125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Sheet16!$D$6:$G$6</c:f>
              <c:strCache>
                <c:ptCount val="4"/>
                <c:pt idx="0">
                  <c:v>Jan ~ Apr 16</c:v>
                </c:pt>
                <c:pt idx="1">
                  <c:v>May-16</c:v>
                </c:pt>
                <c:pt idx="2">
                  <c:v>Jun-16</c:v>
                </c:pt>
                <c:pt idx="3">
                  <c:v>Jul-16</c:v>
                </c:pt>
              </c:strCache>
            </c:strRef>
          </c:cat>
          <c:val>
            <c:numRef>
              <c:f>Sheet16!$D$7:$G$7</c:f>
              <c:numCache>
                <c:formatCode>General</c:formatCode>
                <c:ptCount val="4"/>
                <c:pt idx="0">
                  <c:v>930</c:v>
                </c:pt>
                <c:pt idx="1">
                  <c:v>245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35168"/>
        <c:axId val="137336704"/>
      </c:barChart>
      <c:catAx>
        <c:axId val="13733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336704"/>
        <c:crosses val="autoZero"/>
        <c:auto val="1"/>
        <c:lblAlgn val="ctr"/>
        <c:lblOffset val="100"/>
        <c:noMultiLvlLbl val="0"/>
      </c:catAx>
      <c:valAx>
        <c:axId val="137336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/>
                  <a:t>Time in Munites</a:t>
                </a:r>
              </a:p>
            </c:rich>
          </c:tx>
          <c:layout>
            <c:manualLayout>
              <c:xMode val="edge"/>
              <c:yMode val="edge"/>
              <c:x val="0"/>
              <c:y val="0.122907745708376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335168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chemeClr val="tx1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03C5-E6BA-4FCE-8F0A-6A82D788A4A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3A62-DB57-4B08-99FE-4CDD7EFD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6838" y="1139825"/>
            <a:ext cx="4111625" cy="308292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C33CAC-637E-4705-A801-E98944F35A8C}" type="slidenum">
              <a:rPr lang="en-I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I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9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9E94-53A6-4499-A0E2-3B63FB1EC78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9EFB-72B3-4AE6-898B-233B04B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image" Target="../media/image1.emf"/><Relationship Id="rId4" Type="http://schemas.openxmlformats.org/officeDocument/2006/relationships/image" Target="../media/image2.jpeg"/><Relationship Id="rId9" Type="http://schemas.openxmlformats.org/officeDocument/2006/relationships/package" Target="../embeddings/Microsoft_Excel_Worksheet1.xlsx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>
            <a:off x="152400" y="6705600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40"/>
          <p:cNvSpPr>
            <a:spLocks noChangeArrowheads="1"/>
          </p:cNvSpPr>
          <p:nvPr/>
        </p:nvSpPr>
        <p:spPr bwMode="auto">
          <a:xfrm>
            <a:off x="3205163" y="1027113"/>
            <a:ext cx="5786437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IDEA :</a:t>
            </a:r>
            <a:r>
              <a:rPr lang="en-US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 No metal to metal contact</a:t>
            </a:r>
            <a:endParaRPr lang="en-US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158750" y="341313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1606550" y="341313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TPM CIRCLE NO :- 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en-US" sz="105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auto">
          <a:xfrm>
            <a:off x="1606550" y="493713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TPM CIRCLE NAME:</a:t>
            </a: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Rectangle 6"/>
          <p:cNvSpPr>
            <a:spLocks noChangeArrowheads="1"/>
          </p:cNvSpPr>
          <p:nvPr/>
        </p:nvSpPr>
        <p:spPr bwMode="auto">
          <a:xfrm>
            <a:off x="1606550" y="646113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DEPT :-</a:t>
            </a: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158750" y="798513"/>
            <a:ext cx="1143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CELL:-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1301750" y="798513"/>
            <a:ext cx="190341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CELL NAME:-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Bracket SPM </a:t>
            </a:r>
          </a:p>
        </p:txBody>
      </p:sp>
      <p:sp>
        <p:nvSpPr>
          <p:cNvPr id="115" name="Rectangle 9"/>
          <p:cNvSpPr>
            <a:spLocks noChangeArrowheads="1"/>
          </p:cNvSpPr>
          <p:nvPr/>
        </p:nvSpPr>
        <p:spPr bwMode="auto">
          <a:xfrm>
            <a:off x="3586163" y="3413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ACTIVITY</a:t>
            </a:r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3586163" y="4937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LOSS NO. / STEP</a:t>
            </a:r>
          </a:p>
        </p:txBody>
      </p:sp>
      <p:sp>
        <p:nvSpPr>
          <p:cNvPr id="118" name="Rectangle 11"/>
          <p:cNvSpPr>
            <a:spLocks noChangeArrowheads="1"/>
          </p:cNvSpPr>
          <p:nvPr/>
        </p:nvSpPr>
        <p:spPr bwMode="auto">
          <a:xfrm>
            <a:off x="3586163" y="6461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RESULT AREA</a:t>
            </a:r>
          </a:p>
        </p:txBody>
      </p:sp>
      <p:sp>
        <p:nvSpPr>
          <p:cNvPr id="119" name="Rectangle 12"/>
          <p:cNvSpPr>
            <a:spLocks noChangeArrowheads="1"/>
          </p:cNvSpPr>
          <p:nvPr/>
        </p:nvSpPr>
        <p:spPr bwMode="auto">
          <a:xfrm>
            <a:off x="3205163" y="798513"/>
            <a:ext cx="31210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MACHINE / STAGE  :-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A247 Bracket</a:t>
            </a: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13"/>
          <p:cNvSpPr>
            <a:spLocks noChangeArrowheads="1"/>
          </p:cNvSpPr>
          <p:nvPr/>
        </p:nvSpPr>
        <p:spPr bwMode="auto">
          <a:xfrm>
            <a:off x="6326188" y="798513"/>
            <a:ext cx="266541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OPERATION  </a:t>
            </a:r>
            <a:r>
              <a:rPr lang="en-US" sz="105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:- Drilling  4.2mm</a:t>
            </a: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Rectangle 14"/>
          <p:cNvSpPr>
            <a:spLocks noChangeArrowheads="1"/>
          </p:cNvSpPr>
          <p:nvPr/>
        </p:nvSpPr>
        <p:spPr bwMode="auto">
          <a:xfrm>
            <a:off x="4803775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</a:t>
            </a:r>
          </a:p>
        </p:txBody>
      </p:sp>
      <p:sp>
        <p:nvSpPr>
          <p:cNvPr id="122" name="Rectangle 15"/>
          <p:cNvSpPr>
            <a:spLocks noChangeArrowheads="1"/>
          </p:cNvSpPr>
          <p:nvPr/>
        </p:nvSpPr>
        <p:spPr bwMode="auto">
          <a:xfrm>
            <a:off x="7240588" y="341313"/>
            <a:ext cx="175101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85" name="WordArt 16"/>
          <p:cNvSpPr>
            <a:spLocks noChangeArrowheads="1" noChangeShapeType="1" noTextEdit="1"/>
          </p:cNvSpPr>
          <p:nvPr/>
        </p:nvSpPr>
        <p:spPr bwMode="auto">
          <a:xfrm>
            <a:off x="7316788" y="417513"/>
            <a:ext cx="1598612" cy="271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105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Calibri"/>
              </a:rPr>
              <a:t>KAIZEN  IDEA SHEET</a:t>
            </a:r>
          </a:p>
        </p:txBody>
      </p:sp>
      <p:sp>
        <p:nvSpPr>
          <p:cNvPr id="124" name="Rectangle 17"/>
          <p:cNvSpPr>
            <a:spLocks noChangeArrowheads="1"/>
          </p:cNvSpPr>
          <p:nvPr/>
        </p:nvSpPr>
        <p:spPr bwMode="auto">
          <a:xfrm>
            <a:off x="5108575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QM</a:t>
            </a:r>
          </a:p>
        </p:txBody>
      </p:sp>
      <p:sp>
        <p:nvSpPr>
          <p:cNvPr id="125" name="Rectangle 18"/>
          <p:cNvSpPr>
            <a:spLocks noChangeArrowheads="1"/>
          </p:cNvSpPr>
          <p:nvPr/>
        </p:nvSpPr>
        <p:spPr bwMode="auto">
          <a:xfrm>
            <a:off x="5413375" y="3413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PM</a:t>
            </a:r>
          </a:p>
        </p:txBody>
      </p:sp>
      <p:sp>
        <p:nvSpPr>
          <p:cNvPr id="126" name="Rectangle 19"/>
          <p:cNvSpPr>
            <a:spLocks noChangeArrowheads="1"/>
          </p:cNvSpPr>
          <p:nvPr/>
        </p:nvSpPr>
        <p:spPr bwMode="auto">
          <a:xfrm>
            <a:off x="5718175" y="341313"/>
            <a:ext cx="3032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JH</a:t>
            </a:r>
          </a:p>
        </p:txBody>
      </p:sp>
      <p:sp>
        <p:nvSpPr>
          <p:cNvPr id="127" name="Rectangle 20"/>
          <p:cNvSpPr>
            <a:spLocks noChangeArrowheads="1"/>
          </p:cNvSpPr>
          <p:nvPr/>
        </p:nvSpPr>
        <p:spPr bwMode="auto">
          <a:xfrm>
            <a:off x="6021388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SHE</a:t>
            </a:r>
          </a:p>
        </p:txBody>
      </p:sp>
      <p:sp>
        <p:nvSpPr>
          <p:cNvPr id="128" name="Rectangle 21"/>
          <p:cNvSpPr>
            <a:spLocks noChangeArrowheads="1"/>
          </p:cNvSpPr>
          <p:nvPr/>
        </p:nvSpPr>
        <p:spPr bwMode="auto">
          <a:xfrm>
            <a:off x="6326188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</a:t>
            </a:r>
          </a:p>
        </p:txBody>
      </p:sp>
      <p:sp>
        <p:nvSpPr>
          <p:cNvPr id="129" name="Rectangle 22"/>
          <p:cNvSpPr>
            <a:spLocks noChangeArrowheads="1"/>
          </p:cNvSpPr>
          <p:nvPr/>
        </p:nvSpPr>
        <p:spPr bwMode="auto">
          <a:xfrm>
            <a:off x="6630988" y="341313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</a:t>
            </a:r>
          </a:p>
        </p:txBody>
      </p:sp>
      <p:sp>
        <p:nvSpPr>
          <p:cNvPr id="130" name="Rectangle 23"/>
          <p:cNvSpPr>
            <a:spLocks noChangeArrowheads="1"/>
          </p:cNvSpPr>
          <p:nvPr/>
        </p:nvSpPr>
        <p:spPr bwMode="auto">
          <a:xfrm>
            <a:off x="6935788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E&amp;T</a:t>
            </a:r>
          </a:p>
        </p:txBody>
      </p:sp>
      <p:sp>
        <p:nvSpPr>
          <p:cNvPr id="131" name="Rectangle 24"/>
          <p:cNvSpPr>
            <a:spLocks noChangeArrowheads="1"/>
          </p:cNvSpPr>
          <p:nvPr/>
        </p:nvSpPr>
        <p:spPr bwMode="auto">
          <a:xfrm>
            <a:off x="4803775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5108575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5413375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718175" y="493713"/>
            <a:ext cx="3032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" name="Rectangle 28"/>
          <p:cNvSpPr>
            <a:spLocks noChangeArrowheads="1"/>
          </p:cNvSpPr>
          <p:nvPr/>
        </p:nvSpPr>
        <p:spPr bwMode="auto">
          <a:xfrm>
            <a:off x="60213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6" name="Rectangle 29"/>
          <p:cNvSpPr>
            <a:spLocks noChangeArrowheads="1"/>
          </p:cNvSpPr>
          <p:nvPr/>
        </p:nvSpPr>
        <p:spPr bwMode="auto">
          <a:xfrm>
            <a:off x="63261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Rectangle 30"/>
          <p:cNvSpPr>
            <a:spLocks noChangeArrowheads="1"/>
          </p:cNvSpPr>
          <p:nvPr/>
        </p:nvSpPr>
        <p:spPr bwMode="auto">
          <a:xfrm>
            <a:off x="66309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angle 31"/>
          <p:cNvSpPr>
            <a:spLocks noChangeArrowheads="1"/>
          </p:cNvSpPr>
          <p:nvPr/>
        </p:nvSpPr>
        <p:spPr bwMode="auto">
          <a:xfrm>
            <a:off x="69357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Rectangle 32"/>
          <p:cNvSpPr>
            <a:spLocks noChangeArrowheads="1"/>
          </p:cNvSpPr>
          <p:nvPr/>
        </p:nvSpPr>
        <p:spPr bwMode="auto">
          <a:xfrm>
            <a:off x="4803775" y="6461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140" name="Rectangle 33"/>
          <p:cNvSpPr>
            <a:spLocks noChangeArrowheads="1"/>
          </p:cNvSpPr>
          <p:nvPr/>
        </p:nvSpPr>
        <p:spPr bwMode="auto">
          <a:xfrm>
            <a:off x="5108575" y="6461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</a:t>
            </a:r>
          </a:p>
        </p:txBody>
      </p:sp>
      <p:sp>
        <p:nvSpPr>
          <p:cNvPr id="141" name="Rectangle 34"/>
          <p:cNvSpPr>
            <a:spLocks noChangeArrowheads="1"/>
          </p:cNvSpPr>
          <p:nvPr/>
        </p:nvSpPr>
        <p:spPr bwMode="auto">
          <a:xfrm>
            <a:off x="5413375" y="646113"/>
            <a:ext cx="608013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42" name="Rectangle 35"/>
          <p:cNvSpPr>
            <a:spLocks noChangeArrowheads="1"/>
          </p:cNvSpPr>
          <p:nvPr/>
        </p:nvSpPr>
        <p:spPr bwMode="auto">
          <a:xfrm>
            <a:off x="6021388" y="6461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43" name="Rectangle 36"/>
          <p:cNvSpPr>
            <a:spLocks noChangeArrowheads="1"/>
          </p:cNvSpPr>
          <p:nvPr/>
        </p:nvSpPr>
        <p:spPr bwMode="auto">
          <a:xfrm>
            <a:off x="6326188" y="6461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  <p:sp>
        <p:nvSpPr>
          <p:cNvPr id="144" name="Rectangle 37"/>
          <p:cNvSpPr>
            <a:spLocks noChangeArrowheads="1"/>
          </p:cNvSpPr>
          <p:nvPr/>
        </p:nvSpPr>
        <p:spPr bwMode="auto">
          <a:xfrm>
            <a:off x="6630988" y="646113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145" name="Rectangle 38"/>
          <p:cNvSpPr>
            <a:spLocks noChangeArrowheads="1"/>
          </p:cNvSpPr>
          <p:nvPr/>
        </p:nvSpPr>
        <p:spPr bwMode="auto">
          <a:xfrm>
            <a:off x="6935788" y="6461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146" name="Rectangle 39"/>
          <p:cNvSpPr>
            <a:spLocks noChangeArrowheads="1"/>
          </p:cNvSpPr>
          <p:nvPr/>
        </p:nvSpPr>
        <p:spPr bwMode="auto">
          <a:xfrm>
            <a:off x="158750" y="1027113"/>
            <a:ext cx="304641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KAIZEN THEME </a:t>
            </a:r>
            <a:r>
              <a:rPr lang="en-US" altLang="en-US" sz="105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:To eliminate bracket SPM A1 machine breakdown</a:t>
            </a:r>
            <a:endParaRPr lang="en-US" altLang="en-US" sz="105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7" name="Rectangle 41"/>
          <p:cNvSpPr>
            <a:spLocks noChangeArrowheads="1"/>
          </p:cNvSpPr>
          <p:nvPr/>
        </p:nvSpPr>
        <p:spPr bwMode="auto">
          <a:xfrm>
            <a:off x="152400" y="1408113"/>
            <a:ext cx="3032125" cy="54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+mn-cs"/>
              </a:rPr>
              <a:t>Problem present status :-</a:t>
            </a:r>
            <a:r>
              <a:rPr lang="en-US" altLang="en-US" sz="105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 4.2 mm  drill spindle frequent breakdown. 4 B/d / month and </a:t>
            </a:r>
            <a:r>
              <a:rPr lang="en-US" altLang="en-US" sz="1050" b="1" dirty="0" err="1">
                <a:solidFill>
                  <a:prstClr val="black"/>
                </a:solidFill>
                <a:latin typeface="Calibri" pitchFamily="34" charset="0"/>
                <a:cs typeface="+mn-cs"/>
              </a:rPr>
              <a:t>Apprx</a:t>
            </a:r>
            <a:r>
              <a:rPr lang="en-US" altLang="en-US" sz="1050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 250 minutes / month</a:t>
            </a:r>
            <a:endParaRPr lang="en-US" altLang="en-US" sz="105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8" name="Rectangle 43"/>
          <p:cNvSpPr>
            <a:spLocks noChangeArrowheads="1"/>
          </p:cNvSpPr>
          <p:nvPr/>
        </p:nvSpPr>
        <p:spPr bwMode="auto">
          <a:xfrm>
            <a:off x="3200400" y="1331913"/>
            <a:ext cx="32734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COUNTERMEASURE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Replacing gear drive &amp; key mechanism with modified Shaft &amp; Taper locking pulley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Rectangle 44"/>
          <p:cNvSpPr>
            <a:spLocks noChangeArrowheads="1"/>
          </p:cNvSpPr>
          <p:nvPr/>
        </p:nvSpPr>
        <p:spPr bwMode="auto">
          <a:xfrm>
            <a:off x="6478588" y="13319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BENCHMARK</a:t>
            </a:r>
          </a:p>
        </p:txBody>
      </p:sp>
      <p:sp>
        <p:nvSpPr>
          <p:cNvPr id="150" name="Rectangle 45"/>
          <p:cNvSpPr>
            <a:spLocks noChangeArrowheads="1"/>
          </p:cNvSpPr>
          <p:nvPr/>
        </p:nvSpPr>
        <p:spPr bwMode="auto">
          <a:xfrm>
            <a:off x="6478588" y="14843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TARGET</a:t>
            </a:r>
          </a:p>
        </p:txBody>
      </p:sp>
      <p:sp>
        <p:nvSpPr>
          <p:cNvPr id="151" name="Rectangle 46"/>
          <p:cNvSpPr>
            <a:spLocks noChangeArrowheads="1"/>
          </p:cNvSpPr>
          <p:nvPr/>
        </p:nvSpPr>
        <p:spPr bwMode="auto">
          <a:xfrm>
            <a:off x="6478588" y="16367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KAIZEN START</a:t>
            </a:r>
          </a:p>
        </p:txBody>
      </p:sp>
      <p:sp>
        <p:nvSpPr>
          <p:cNvPr id="152" name="Rectangle 47"/>
          <p:cNvSpPr>
            <a:spLocks noChangeArrowheads="1"/>
          </p:cNvSpPr>
          <p:nvPr/>
        </p:nvSpPr>
        <p:spPr bwMode="auto">
          <a:xfrm>
            <a:off x="6478588" y="17891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KAIZEN FINISH</a:t>
            </a:r>
          </a:p>
        </p:txBody>
      </p:sp>
      <p:sp>
        <p:nvSpPr>
          <p:cNvPr id="153" name="Rectangle 48"/>
          <p:cNvSpPr>
            <a:spLocks noChangeArrowheads="1"/>
          </p:cNvSpPr>
          <p:nvPr/>
        </p:nvSpPr>
        <p:spPr bwMode="auto">
          <a:xfrm>
            <a:off x="7773988" y="13319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245 min/ 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month</a:t>
            </a:r>
          </a:p>
        </p:txBody>
      </p:sp>
      <p:sp>
        <p:nvSpPr>
          <p:cNvPr id="154" name="Rectangle 49"/>
          <p:cNvSpPr>
            <a:spLocks noChangeArrowheads="1"/>
          </p:cNvSpPr>
          <p:nvPr/>
        </p:nvSpPr>
        <p:spPr bwMode="auto">
          <a:xfrm>
            <a:off x="7773988" y="14843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5" name="Rectangle 50"/>
          <p:cNvSpPr>
            <a:spLocks noChangeArrowheads="1"/>
          </p:cNvSpPr>
          <p:nvPr/>
        </p:nvSpPr>
        <p:spPr bwMode="auto">
          <a:xfrm>
            <a:off x="7773988" y="16367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05.05.2016</a:t>
            </a:r>
          </a:p>
        </p:txBody>
      </p:sp>
      <p:sp>
        <p:nvSpPr>
          <p:cNvPr id="156" name="Rectangle 51"/>
          <p:cNvSpPr>
            <a:spLocks noChangeArrowheads="1"/>
          </p:cNvSpPr>
          <p:nvPr/>
        </p:nvSpPr>
        <p:spPr bwMode="auto">
          <a:xfrm>
            <a:off x="7773988" y="17891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10.06.2016</a:t>
            </a:r>
          </a:p>
        </p:txBody>
      </p:sp>
      <p:sp>
        <p:nvSpPr>
          <p:cNvPr id="157" name="Rectangle 52"/>
          <p:cNvSpPr>
            <a:spLocks noChangeArrowheads="1"/>
          </p:cNvSpPr>
          <p:nvPr/>
        </p:nvSpPr>
        <p:spPr bwMode="auto">
          <a:xfrm>
            <a:off x="6477000" y="1941513"/>
            <a:ext cx="2514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TEAM MEMBERS  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105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Prakash</a:t>
            </a: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05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Harihar</a:t>
            </a:r>
            <a:endParaRPr lang="en-US" alt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105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Sujit</a:t>
            </a: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05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Zirpe</a:t>
            </a:r>
            <a:endParaRPr lang="en-US" alt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8" name="Rectangle 55"/>
          <p:cNvSpPr>
            <a:spLocks noChangeArrowheads="1"/>
          </p:cNvSpPr>
          <p:nvPr/>
        </p:nvSpPr>
        <p:spPr bwMode="auto">
          <a:xfrm>
            <a:off x="6478588" y="2627313"/>
            <a:ext cx="2513012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BENEFITS :-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MTBF increased from 7.5 Days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life time (PM  planned @ 1 Year)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2)    Production per month increased by1050</a:t>
            </a:r>
          </a:p>
        </p:txBody>
      </p:sp>
      <p:sp>
        <p:nvSpPr>
          <p:cNvPr id="159" name="Rectangle 57"/>
          <p:cNvSpPr>
            <a:spLocks noChangeArrowheads="1"/>
          </p:cNvSpPr>
          <p:nvPr/>
        </p:nvSpPr>
        <p:spPr bwMode="auto">
          <a:xfrm>
            <a:off x="6478588" y="2703513"/>
            <a:ext cx="2513012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0" name="Rectangle 59"/>
          <p:cNvSpPr>
            <a:spLocks noChangeArrowheads="1"/>
          </p:cNvSpPr>
          <p:nvPr/>
        </p:nvSpPr>
        <p:spPr bwMode="auto">
          <a:xfrm>
            <a:off x="152400" y="6219825"/>
            <a:ext cx="3046413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MANAGER’S SIGN :- </a:t>
            </a: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SNC</a:t>
            </a:r>
          </a:p>
        </p:txBody>
      </p:sp>
      <p:sp>
        <p:nvSpPr>
          <p:cNvPr id="161" name="Rectangle 60"/>
          <p:cNvSpPr>
            <a:spLocks noChangeArrowheads="1"/>
          </p:cNvSpPr>
          <p:nvPr/>
        </p:nvSpPr>
        <p:spPr bwMode="auto">
          <a:xfrm>
            <a:off x="152400" y="5980113"/>
            <a:ext cx="30575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REGISTERED BY </a:t>
            </a: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:-  Prakash &amp; Sujit</a:t>
            </a:r>
            <a:endParaRPr lang="en-US" altLang="en-US" sz="105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2" name="Rectangle 61"/>
          <p:cNvSpPr>
            <a:spLocks noChangeArrowheads="1"/>
          </p:cNvSpPr>
          <p:nvPr/>
        </p:nvSpPr>
        <p:spPr bwMode="auto">
          <a:xfrm>
            <a:off x="152400" y="5751513"/>
            <a:ext cx="304641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REGISTRATION NO. &amp; DATE :</a:t>
            </a:r>
            <a:endParaRPr lang="en-US" alt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" name="Rectangle 62"/>
          <p:cNvSpPr>
            <a:spLocks noChangeArrowheads="1"/>
          </p:cNvSpPr>
          <p:nvPr/>
        </p:nvSpPr>
        <p:spPr bwMode="auto">
          <a:xfrm>
            <a:off x="152400" y="3846513"/>
            <a:ext cx="304165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WHY - WHY ANALYSIS :-</a:t>
            </a:r>
            <a:r>
              <a:rPr lang="en-US" altLang="en-US" sz="1050" b="1" dirty="0">
                <a:solidFill>
                  <a:srgbClr val="0000FF"/>
                </a:solidFill>
                <a:latin typeface="Calibri" pitchFamily="34" charset="0"/>
                <a:cs typeface="+mn-cs"/>
              </a:rPr>
              <a:t> </a:t>
            </a:r>
          </a:p>
        </p:txBody>
      </p:sp>
      <p:sp>
        <p:nvSpPr>
          <p:cNvPr id="164" name="Rectangle 63"/>
          <p:cNvSpPr>
            <a:spLocks noChangeArrowheads="1"/>
          </p:cNvSpPr>
          <p:nvPr/>
        </p:nvSpPr>
        <p:spPr bwMode="auto">
          <a:xfrm>
            <a:off x="3205163" y="3846513"/>
            <a:ext cx="3273425" cy="281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RESULT :-</a:t>
            </a:r>
            <a:endParaRPr lang="en-US" altLang="en-US" sz="105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Rectangle 81"/>
          <p:cNvSpPr>
            <a:spLocks noChangeArrowheads="1"/>
          </p:cNvSpPr>
          <p:nvPr/>
        </p:nvSpPr>
        <p:spPr bwMode="auto">
          <a:xfrm>
            <a:off x="8458200" y="6283325"/>
            <a:ext cx="6096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Rectangle 85"/>
          <p:cNvSpPr>
            <a:spLocks noChangeArrowheads="1"/>
          </p:cNvSpPr>
          <p:nvPr/>
        </p:nvSpPr>
        <p:spPr bwMode="auto">
          <a:xfrm>
            <a:off x="6478588" y="3465513"/>
            <a:ext cx="251301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KAIZEN SUSTENANCE</a:t>
            </a:r>
          </a:p>
        </p:txBody>
      </p:sp>
      <p:sp>
        <p:nvSpPr>
          <p:cNvPr id="167" name="Line 83"/>
          <p:cNvSpPr>
            <a:spLocks noChangeShapeType="1"/>
          </p:cNvSpPr>
          <p:nvPr/>
        </p:nvSpPr>
        <p:spPr bwMode="auto">
          <a:xfrm>
            <a:off x="6326188" y="2168525"/>
            <a:ext cx="0" cy="268288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8" name="Line 86"/>
          <p:cNvSpPr>
            <a:spLocks noChangeShapeType="1"/>
          </p:cNvSpPr>
          <p:nvPr/>
        </p:nvSpPr>
        <p:spPr bwMode="auto">
          <a:xfrm>
            <a:off x="6326188" y="2093913"/>
            <a:ext cx="0" cy="273050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Line 87"/>
          <p:cNvSpPr>
            <a:spLocks noChangeShapeType="1"/>
          </p:cNvSpPr>
          <p:nvPr/>
        </p:nvSpPr>
        <p:spPr bwMode="auto">
          <a:xfrm>
            <a:off x="6326188" y="2341563"/>
            <a:ext cx="0" cy="762000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Rectangle 88"/>
          <p:cNvSpPr>
            <a:spLocks noChangeArrowheads="1"/>
          </p:cNvSpPr>
          <p:nvPr/>
        </p:nvSpPr>
        <p:spPr bwMode="auto">
          <a:xfrm>
            <a:off x="6478588" y="3770313"/>
            <a:ext cx="2513012" cy="1522412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  <a:cs typeface="+mn-cs"/>
              </a:rPr>
              <a:t>WHAT TO DO:-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. Bearing replacement.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  <a:cs typeface="+mn-cs"/>
              </a:rPr>
              <a:t>HOW TO DO:- </a:t>
            </a:r>
            <a:r>
              <a:rPr lang="en-US" sz="1050" b="1" dirty="0">
                <a:solidFill>
                  <a:prstClr val="black"/>
                </a:solidFill>
                <a:latin typeface="Calibri"/>
                <a:cs typeface="+mn-cs"/>
              </a:rPr>
              <a:t>During 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  <a:cs typeface="+mn-cs"/>
              </a:rPr>
              <a:t>FREQUENCY :- </a:t>
            </a:r>
            <a:r>
              <a:rPr lang="en-US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+mn-cs"/>
              </a:rPr>
              <a:t>@ 12 months</a:t>
            </a:r>
            <a:endParaRPr lang="en-US" sz="105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71" name="TextBox 4"/>
          <p:cNvSpPr txBox="1">
            <a:spLocks noChangeArrowheads="1"/>
          </p:cNvSpPr>
          <p:nvPr/>
        </p:nvSpPr>
        <p:spPr bwMode="auto">
          <a:xfrm>
            <a:off x="1182688" y="423863"/>
            <a:ext cx="395287" cy="254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P15</a:t>
            </a:r>
          </a:p>
        </p:txBody>
      </p:sp>
      <p:sp>
        <p:nvSpPr>
          <p:cNvPr id="172" name="Rounded Rectangle 95"/>
          <p:cNvSpPr>
            <a:spLocks noChangeArrowheads="1"/>
          </p:cNvSpPr>
          <p:nvPr/>
        </p:nvSpPr>
        <p:spPr bwMode="auto">
          <a:xfrm>
            <a:off x="5562600" y="3565525"/>
            <a:ext cx="914400" cy="2809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After</a:t>
            </a:r>
          </a:p>
        </p:txBody>
      </p:sp>
      <p:sp>
        <p:nvSpPr>
          <p:cNvPr id="173" name="Rounded Rectangle 96"/>
          <p:cNvSpPr>
            <a:spLocks noChangeArrowheads="1"/>
          </p:cNvSpPr>
          <p:nvPr/>
        </p:nvSpPr>
        <p:spPr bwMode="auto">
          <a:xfrm>
            <a:off x="2351088" y="3629025"/>
            <a:ext cx="914400" cy="2809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Before</a:t>
            </a:r>
          </a:p>
        </p:txBody>
      </p:sp>
      <p:sp>
        <p:nvSpPr>
          <p:cNvPr id="174" name="Rectangle 82"/>
          <p:cNvSpPr>
            <a:spLocks noChangeArrowheads="1"/>
          </p:cNvSpPr>
          <p:nvPr/>
        </p:nvSpPr>
        <p:spPr bwMode="auto">
          <a:xfrm>
            <a:off x="168275" y="5421313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ROOT CAUSE :  </a:t>
            </a:r>
            <a:r>
              <a:rPr lang="en-US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+mn-cs"/>
              </a:rPr>
              <a:t>Metal to Metal contact</a:t>
            </a:r>
            <a:endParaRPr lang="en-US" altLang="en-US" sz="105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5" name="Rectangle 105"/>
          <p:cNvSpPr>
            <a:spLocks noChangeArrowheads="1"/>
          </p:cNvSpPr>
          <p:nvPr/>
        </p:nvSpPr>
        <p:spPr bwMode="auto">
          <a:xfrm>
            <a:off x="152400" y="341313"/>
            <a:ext cx="8839200" cy="63436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7" name="Table 176"/>
          <p:cNvGraphicFramePr>
            <a:graphicFrameLocks noGrp="1"/>
          </p:cNvGraphicFramePr>
          <p:nvPr/>
        </p:nvGraphicFramePr>
        <p:xfrm>
          <a:off x="187325" y="4151313"/>
          <a:ext cx="2997200" cy="1196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200"/>
              </a:tblGrid>
              <a:tr h="1196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</a:rPr>
                        <a:t>Why 1 </a:t>
                      </a:r>
                      <a:r>
                        <a:rPr lang="en-US" sz="1050" u="none" strike="noStrike" dirty="0" smtClean="0">
                          <a:effectLst/>
                        </a:rPr>
                        <a:t>– 4.2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mm Drill  spindle breakdown</a:t>
                      </a:r>
                    </a:p>
                    <a:p>
                      <a:pPr algn="l" fontAlgn="t"/>
                      <a:r>
                        <a:rPr lang="en-US" sz="1050" u="none" strike="noStrike" baseline="0" dirty="0" smtClean="0">
                          <a:effectLst/>
                        </a:rPr>
                        <a:t>Why 2 – Spindle jammed</a:t>
                      </a:r>
                      <a:r>
                        <a:rPr lang="en-US" sz="1050" u="none" strike="noStrike" dirty="0">
                          <a:effectLst/>
                        </a:rPr>
                        <a:t/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Why </a:t>
                      </a:r>
                      <a:r>
                        <a:rPr lang="en-US" sz="1050" u="none" strike="noStrike" dirty="0" smtClean="0">
                          <a:effectLst/>
                        </a:rPr>
                        <a:t>3 – Play in transmission gear  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50" u="none" strike="noStrike" dirty="0">
                          <a:effectLst/>
                        </a:rPr>
                        <a:t/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Why </a:t>
                      </a:r>
                      <a:r>
                        <a:rPr lang="en-US" sz="1050" u="none" strike="noStrike" dirty="0" smtClean="0">
                          <a:effectLst/>
                        </a:rPr>
                        <a:t>4 – Key between shaft&amp; gear wear and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tear</a:t>
                      </a:r>
                      <a:r>
                        <a:rPr lang="en-US" sz="1050" u="none" strike="noStrike" dirty="0" smtClean="0">
                          <a:effectLst/>
                        </a:rPr>
                        <a:t>.                                </a:t>
                      </a:r>
                      <a:r>
                        <a:rPr lang="en-US" sz="1050" u="none" strike="noStrike" dirty="0">
                          <a:effectLst/>
                        </a:rPr>
                        <a:t/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Why </a:t>
                      </a:r>
                      <a:r>
                        <a:rPr lang="en-US" sz="1050" u="none" strike="noStrike" dirty="0" smtClean="0">
                          <a:effectLst/>
                        </a:rPr>
                        <a:t>5 –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Forced deterioration due to metal contact.</a:t>
                      </a:r>
                      <a:r>
                        <a:rPr lang="en-US" sz="1050" u="none" strike="noStrike" dirty="0" smtClean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/>
                </a:tc>
              </a:tr>
            </a:tbl>
          </a:graphicData>
        </a:graphic>
      </p:graphicFrame>
      <p:pic>
        <p:nvPicPr>
          <p:cNvPr id="32844" name="Picture 15" descr="Y:\Shrikant\Shrikant\DSC008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18036"/>
          <a:stretch>
            <a:fillRect/>
          </a:stretch>
        </p:blipFill>
        <p:spPr bwMode="auto">
          <a:xfrm>
            <a:off x="271463" y="2884488"/>
            <a:ext cx="11430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17" descr="Y:\Shrikant\Kaizen Photo\IMG_20160622_1155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743200"/>
            <a:ext cx="1127125" cy="54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 bwMode="auto">
          <a:xfrm>
            <a:off x="1504950" y="3302000"/>
            <a:ext cx="1090613" cy="1698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cs typeface="+mn-cs"/>
              </a:rPr>
              <a:t>Worn out key way</a:t>
            </a:r>
            <a:endParaRPr lang="en-IN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1552575" y="2520950"/>
            <a:ext cx="116205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</a:rPr>
              <a:t>Worn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out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</a:rPr>
              <a:t> key</a:t>
            </a:r>
            <a:endParaRPr lang="en-IN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2848" name="Picture 16" descr="Y:\Shrikant\Kaizen Photo\IMG_20160622_1155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0" t="38803" r="29794" b="30598"/>
          <a:stretch>
            <a:fillRect/>
          </a:stretch>
        </p:blipFill>
        <p:spPr bwMode="auto">
          <a:xfrm>
            <a:off x="1524000" y="2017713"/>
            <a:ext cx="11398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9" name="Picture 9" descr="adv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17513"/>
            <a:ext cx="1066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850" name="Object 1"/>
          <p:cNvGraphicFramePr>
            <a:graphicFrameLocks noChangeAspect="1"/>
          </p:cNvGraphicFramePr>
          <p:nvPr/>
        </p:nvGraphicFramePr>
        <p:xfrm>
          <a:off x="6557963" y="5399088"/>
          <a:ext cx="23574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9" imgW="4038585" imgH="1200125" progId="Excel.Sheet.12">
                  <p:embed/>
                </p:oleObj>
              </mc:Choice>
              <mc:Fallback>
                <p:oleObj name="Worksheet" r:id="rId9" imgW="4038585" imgH="120012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5399088"/>
                        <a:ext cx="2357437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51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3900"/>
            <a:ext cx="1076325" cy="809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3" name="Chart 82"/>
          <p:cNvGraphicFramePr>
            <a:graphicFrameLocks/>
          </p:cNvGraphicFramePr>
          <p:nvPr/>
        </p:nvGraphicFramePr>
        <p:xfrm>
          <a:off x="3510093" y="4183109"/>
          <a:ext cx="2670175" cy="15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4" name="Rectangle 55"/>
          <p:cNvSpPr>
            <a:spLocks noChangeArrowheads="1"/>
          </p:cNvSpPr>
          <p:nvPr/>
        </p:nvSpPr>
        <p:spPr bwMode="auto">
          <a:xfrm>
            <a:off x="3354388" y="5980113"/>
            <a:ext cx="2819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228600" indent="-228600">
              <a:buFontTx/>
              <a:buAutoNum type="arabicParenR"/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Drill spindle b/d phenomena eliminated</a:t>
            </a:r>
          </a:p>
          <a:p>
            <a:pPr marL="228600" indent="-228600">
              <a:buFontTx/>
              <a:buAutoNum type="arabicParenR" startAt="2"/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Availability of machine increased by </a:t>
            </a:r>
          </a:p>
          <a:p>
            <a:pPr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245 min / month</a:t>
            </a:r>
          </a:p>
        </p:txBody>
      </p:sp>
      <p:pic>
        <p:nvPicPr>
          <p:cNvPr id="32854" name="Picture 9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865313"/>
            <a:ext cx="1257300" cy="127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 bwMode="auto">
          <a:xfrm>
            <a:off x="5086350" y="3213100"/>
            <a:ext cx="1162050" cy="1698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cs typeface="+mn-cs"/>
              </a:rPr>
              <a:t>Taper locking pulley</a:t>
            </a:r>
            <a:endParaRPr lang="en-IN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2856" name="Picture 9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19911"/>
          <a:stretch>
            <a:fillRect/>
          </a:stretch>
        </p:blipFill>
        <p:spPr bwMode="auto">
          <a:xfrm>
            <a:off x="3354388" y="1876425"/>
            <a:ext cx="1217612" cy="1562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 bwMode="auto">
          <a:xfrm>
            <a:off x="3352800" y="3378200"/>
            <a:ext cx="1162050" cy="50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cs typeface="+mn-cs"/>
              </a:rPr>
              <a:t>Modified shaft and tapered locking pulley mechanism</a:t>
            </a:r>
            <a:endParaRPr lang="en-IN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hindra Satyam Color Scheme">
    <a:dk1>
      <a:sysClr val="windowText" lastClr="000000"/>
    </a:dk1>
    <a:lt1>
      <a:sysClr val="window" lastClr="FFFFFF"/>
    </a:lt1>
    <a:dk2>
      <a:srgbClr val="6D6E71"/>
    </a:dk2>
    <a:lt2>
      <a:srgbClr val="E31837"/>
    </a:lt2>
    <a:accent1>
      <a:srgbClr val="E31837"/>
    </a:accent1>
    <a:accent2>
      <a:srgbClr val="A7A9AC"/>
    </a:accent2>
    <a:accent3>
      <a:srgbClr val="F3901D"/>
    </a:accent3>
    <a:accent4>
      <a:srgbClr val="FDBC5F"/>
    </a:accent4>
    <a:accent5>
      <a:srgbClr val="E31837"/>
    </a:accent5>
    <a:accent6>
      <a:srgbClr val="7C3520"/>
    </a:accent6>
    <a:hlink>
      <a:srgbClr val="6D6E71"/>
    </a:hlink>
    <a:folHlink>
      <a:srgbClr val="E31837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On-screen Show (4:3)</PresentationFormat>
  <Paragraphs>75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Sudhir Kalyani</dc:creator>
  <cp:lastModifiedBy>Sudhir Kalyani</cp:lastModifiedBy>
  <cp:revision>1</cp:revision>
  <dcterms:created xsi:type="dcterms:W3CDTF">2016-10-25T08:52:37Z</dcterms:created>
  <dcterms:modified xsi:type="dcterms:W3CDTF">2016-10-25T08:52:47Z</dcterms:modified>
</cp:coreProperties>
</file>